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1" r:id="rId24"/>
    <p:sldId id="282" r:id="rId25"/>
    <p:sldId id="283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B1F9"/>
    <a:srgbClr val="F2F4ED"/>
    <a:srgbClr val="F4F7FA"/>
    <a:srgbClr val="EBEEF2"/>
    <a:srgbClr val="F8F8F8"/>
    <a:srgbClr val="F3F6F7"/>
    <a:srgbClr val="F6F4F0"/>
    <a:srgbClr val="F2EE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72"/>
    <p:restoredTop sz="94694"/>
  </p:normalViewPr>
  <p:slideViewPr>
    <p:cSldViewPr snapToGrid="0">
      <p:cViewPr>
        <p:scale>
          <a:sx n="114" d="100"/>
          <a:sy n="114" d="100"/>
        </p:scale>
        <p:origin x="352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CBE09-CD84-8A46-A560-9DCB38EB35D5}" type="datetimeFigureOut">
              <a:rPr lang="en-US" smtClean="0"/>
              <a:t>12/27/25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848B95-1FF8-F545-B226-FF662B06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937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848B95-1FF8-F545-B226-FF662B06095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5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A26C3-0060-E3E8-BC93-FFCAB4F63E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4AF58-00FB-B4D2-4072-A3DE18A9B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08263-8230-FA6C-B892-FBD8E34A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F29B4-6F8B-4E4F-8BC2-B0211C4268B2}" type="datetime1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1CC40-66E1-1AF3-FB02-F6B7A0B10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883AA7-120A-EC5B-D04D-B628A0D7A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09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67E5B-9F80-CA70-2771-8BE9CF756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92194-DEF9-E9F9-DF85-5097CEFE4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54CDC5-C5D1-4689-4905-82F11E35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BC62C-771B-4541-A869-CCCE52399568}" type="datetime1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5340B-DCDE-84D0-1A3A-551139080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A27BC-13B0-9E62-0FF5-668DD32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13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74EFA6-2AF8-FCA7-EBA6-B85F653555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12BEFD-561D-B279-24C3-5D65049034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6397E-DE50-7153-91D3-4B96AB93C9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8D4DE-107D-9647-A314-40492D5F8B83}" type="datetime1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93180-CAE9-15FF-7AF8-1C3BAF743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37F02-DAC2-B906-87A6-80EEF7FB0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7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907EB-75DF-FB6C-302C-DAD09B687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9316D-C2F9-57C6-5EB1-04ADC6280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039CB-4CC7-16BC-AE4F-EBFAAE00C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A1B8C-8166-EF4C-AECB-710BA5AD7C14}" type="datetime1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01DB7-D0A3-267B-4CDE-B6C72BEDB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89E49-5831-2B1F-DFBD-4A6C7DFA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29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740C-943C-D94E-7E25-AED0F5FDC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9EA2A-D860-5142-4851-4E6AFD324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8A18EF-0035-FBB3-D88A-69D565195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B5B35-FB6E-714D-80DB-704E4C8CC298}" type="datetime1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68EFB-C710-B676-58E4-725C45279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DCDDA-6BC9-0C40-69B5-3C48C3F6B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CFC9E-FFD1-E096-AD16-0AA7427AC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A31E3-FED8-382B-B39D-EBB1DDB914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90F88A-72F3-2329-AC29-402F2017B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F0430-9965-8312-72D1-255F8AF72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36A10-5AA3-074B-B9BB-E22AD5D4B0B1}" type="datetime1">
              <a:rPr lang="en-US" smtClean="0"/>
              <a:t>12/27/25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DB9E7B-045A-D877-59C3-2059F8ECA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D36624-687B-D46A-6E79-0511647A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943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95D64-5435-B26F-703D-4A398C5AE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7326C4-235C-DEFA-4D6A-5D30F271B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02D29C-0726-BA2B-2DFA-4AD9F89215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281205-1099-8DD5-ED27-255A8226A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4F0BE1-7A6E-2E81-0370-C6EC7A31F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D71E6-D98C-F623-1040-0A19DF8A6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C9761-37CD-AE4F-AA9C-166A7A03E226}" type="datetime1">
              <a:rPr lang="en-US" smtClean="0"/>
              <a:t>12/27/25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CD1D7C-BF80-5F87-B6F7-771F6C84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28FB9C-2612-853E-16C6-847DD1361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84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222C2-C76F-D2B8-6B6C-96460BA8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DCFA32-7C94-F22F-24E9-13FAE0E88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4D8A8-A71A-FA48-BDCE-B8EFF60DA31C}" type="datetime1">
              <a:rPr lang="en-US" smtClean="0"/>
              <a:t>12/27/25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C1FA2-F0C5-6C16-5329-5672E14B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FD242D-0497-88EB-1711-EBD7E9704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38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22E9E1-25D3-7BAA-1BBA-6B9169476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BCEB4-E939-EB46-9759-5FB4548C1B94}" type="datetime1">
              <a:rPr lang="en-US" smtClean="0"/>
              <a:t>12/27/25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BB2A20-09F8-E6A7-6FFA-8AFDABF24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F5A2D-456C-D622-384B-E4345604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1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71B5-4D2E-D4AD-A6A1-13405800A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C4215-7ED7-1356-7161-11D71DAA0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51A69-9699-5356-6B38-A5C5F9AB51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9337E-5FAA-0F5E-4876-5E2731E6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CED-7C8A-F140-B70C-ADFCB28FC304}" type="datetime1">
              <a:rPr lang="en-US" smtClean="0"/>
              <a:t>12/27/25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EFF72-BDD9-BDD3-2131-4CEEF828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48F2F-B353-BDC6-EF32-1ED3F3BE0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86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B3F6-7221-2936-DDEE-C39F1A820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FA6E4E-1B4A-4097-B203-29908E3949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7306AD-8E35-4209-FEE7-EF8B4E895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D7BA5-51E3-80DD-19F2-568F6355C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0FFA3-AB9E-1E40-842C-24A61EFA1019}" type="datetime1">
              <a:rPr lang="en-US" smtClean="0"/>
              <a:t>12/27/25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3636-CA77-2912-9014-E6671B2CE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F14A83-2FED-F2EB-E67B-909E525A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20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E56E69-EC7F-952D-D270-4EC5A469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4FBE7-4833-689A-D061-20A1E83A4B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C646F-DC00-47F6-4567-E93B5D482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A3414-5065-4C4B-B54C-AEA40F1A15C6}" type="datetime1">
              <a:rPr lang="en-US" smtClean="0"/>
              <a:t>12/27/25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35EA7-5D51-AED7-3C2C-A7F1E7E2B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06FE0-28FD-216B-FD37-E7A435A8BE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9A24B-8C9D-2F48-B5AD-639598A38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36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B364C0-3B9C-31D5-6555-3FE3327CF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72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106495-4410-5DC0-67BB-26E2E61BDE81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FCB96A-ABAD-C4E5-2CA3-FD0DA095D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1F991-06E7-94A6-0EA4-CC71F54E5276}"/>
              </a:ext>
            </a:extLst>
          </p:cNvPr>
          <p:cNvSpPr txBox="1"/>
          <p:nvPr/>
        </p:nvSpPr>
        <p:spPr>
          <a:xfrm>
            <a:off x="378373" y="2249214"/>
            <a:ext cx="4813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8EB1F9"/>
                </a:solidFill>
              </a:rPr>
              <a:t>Presenter: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Mohammad Javad Najafi</a:t>
            </a:r>
          </a:p>
          <a:p>
            <a:r>
              <a:rPr lang="en-US" sz="1600" dirty="0">
                <a:solidFill>
                  <a:srgbClr val="8EB1F9"/>
                </a:solidFill>
              </a:rPr>
              <a:t>Professor: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Mohammad Mehdi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Ebadzadeh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27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285BC4-3912-1DB9-68EA-05BD76ED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581"/>
            <a:ext cx="12191999" cy="6804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AFCE6D-58D7-6F35-FFA0-0F15A3A0DE20}"/>
              </a:ext>
            </a:extLst>
          </p:cNvPr>
          <p:cNvSpPr/>
          <p:nvPr/>
        </p:nvSpPr>
        <p:spPr>
          <a:xfrm>
            <a:off x="11189368" y="6641432"/>
            <a:ext cx="1097225" cy="216568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2BA62D-7945-07BA-A35B-197F2793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10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2730620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1C61E-AEA5-5DA4-3F4F-22ABBB691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581"/>
            <a:ext cx="12191999" cy="6804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C4968C-3454-C37C-537F-69275EF3560F}"/>
              </a:ext>
            </a:extLst>
          </p:cNvPr>
          <p:cNvSpPr/>
          <p:nvPr/>
        </p:nvSpPr>
        <p:spPr>
          <a:xfrm>
            <a:off x="11069053" y="6654311"/>
            <a:ext cx="1217540" cy="216568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05E031-09BE-B3D5-CA86-A38B16395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11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714673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7856A5-DAEB-98AA-DE42-69027E5B0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72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1B4057-FFAE-EE00-786A-FF5E18E66D97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9017EC-1F14-07CE-60DD-CB7042567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12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530910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06C7E0-D6B1-BB24-D4F5-75D34707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580"/>
            <a:ext cx="12239627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21D3FD-44F8-23ED-8080-74D31562EAE5}"/>
              </a:ext>
            </a:extLst>
          </p:cNvPr>
          <p:cNvSpPr/>
          <p:nvPr/>
        </p:nvSpPr>
        <p:spPr>
          <a:xfrm>
            <a:off x="11176000" y="6664960"/>
            <a:ext cx="1110593" cy="193040"/>
          </a:xfrm>
          <a:prstGeom prst="rect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C8F98B-F17C-36B6-D7E1-9C479663B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13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81535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60F1A1-F5CE-D3EE-3268-1B74AD875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580"/>
            <a:ext cx="12239627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79B631-1571-4D5E-CF3D-20491BB3EDE9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8DD0BF-81A6-B107-5B77-F5A1F4C8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14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149354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AE9CA-C826-646D-C033-BA34C23D0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6581"/>
            <a:ext cx="12239627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F79A9C-7FF0-0681-C68E-A3BDDAE92616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C30D7C-8BDD-0B59-5C24-3AAFB6BC4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15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855104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8E4FC-D15A-7120-DC25-E33F446585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" t="17097" r="1785" b="6786"/>
          <a:stretch>
            <a:fillRect/>
          </a:stretch>
        </p:blipFill>
        <p:spPr>
          <a:xfrm>
            <a:off x="239485" y="620485"/>
            <a:ext cx="11713030" cy="50618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896AF-E8F9-0728-CFC8-1D6F1AEB3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16</a:t>
            </a:fld>
            <a:r>
              <a:rPr lang="en-US" dirty="0"/>
              <a:t>/21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A71E00-5781-8CA8-9E70-3129D2AFCA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3" t="41486" r="1785" b="893"/>
          <a:stretch>
            <a:fillRect/>
          </a:stretch>
        </p:blipFill>
        <p:spPr>
          <a:xfrm>
            <a:off x="239485" y="1850570"/>
            <a:ext cx="11713030" cy="383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3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E695D8-C1EF-A9FB-FF74-975031B3C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72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B5B8B8-AB2B-DF98-3D48-0718BA4FF929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4F7FA"/>
          </a:solidFill>
          <a:ln>
            <a:solidFill>
              <a:srgbClr val="F4F7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3AEA25-052C-C488-BB1E-A645820A5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17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88884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D1D179-7C56-FC0B-A1C8-D266A350A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580"/>
            <a:ext cx="12239627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3F6E8A8-4F89-D5DA-A320-994CCF52C14F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2B903D-DDC2-C791-F9B5-266841F5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18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2722586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D69337-9404-C939-D83D-63335BC7C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580"/>
            <a:ext cx="12239627" cy="68314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6267994-CEFB-2ACA-A689-46BA77E8A5E7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214989-8153-35B6-5735-F1F47D116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19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051444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91E7C-4736-557E-7A59-94CFEF6A6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72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7D43E8-8FAE-AC1F-60B3-100C2C8786B4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7C875-DD3D-5E46-ED44-B32EB34D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2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655337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64E6B-B17D-76E4-2135-25FBCD433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058434-E0A1-6639-19B5-3D50997FD6E6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91E9B1-DE2C-63F5-CFCD-CCFA8BB6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20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155397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44D51-33E0-B199-B22D-60CD22711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581"/>
            <a:ext cx="12191999" cy="6804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CE1987-5D2B-ADFA-D9D7-075992797D12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2F4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B6F1DB-46D2-E77F-734A-D410329A3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21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4082620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750CBC-6427-D483-B17F-CE180326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22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1633E8-ECAA-5731-715B-9374B020E99B}"/>
              </a:ext>
            </a:extLst>
          </p:cNvPr>
          <p:cNvSpPr txBox="1"/>
          <p:nvPr/>
        </p:nvSpPr>
        <p:spPr>
          <a:xfrm>
            <a:off x="544285" y="348734"/>
            <a:ext cx="89480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Improvements on Neural Network Architecture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2F8AEF8-E4CA-8E6D-2DE7-36700E688E0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44284" y="1109165"/>
            <a:ext cx="11342915" cy="5035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Enhancing Structural Induction and Training Stability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From MLP to Gated Graph Convolutional Network (</a:t>
            </a:r>
            <a:r>
              <a:rPr lang="en-US" b="1" dirty="0" err="1"/>
              <a:t>GatedGCN</a:t>
            </a:r>
            <a:r>
              <a:rPr lang="en-US" b="1" dirty="0"/>
              <a:t>)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Replaced the paper's original MLP-based edge embedding with a </a:t>
            </a:r>
            <a:r>
              <a:rPr lang="en-US" b="1" dirty="0" err="1"/>
              <a:t>GatedGCN</a:t>
            </a:r>
            <a:r>
              <a:rPr lang="en-US" dirty="0"/>
              <a:t> to better capture the relational structure between items and bins.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Implemented an anisotropic message-passing mechanism to learn more nuanced constraints in Bin Packing Problem (BPP) instances.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Transition to Huber Loss for Flow Optimization</a:t>
            </a:r>
            <a:r>
              <a:rPr lang="en-US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Substituted the standard MSE loss used in the </a:t>
            </a:r>
            <a:r>
              <a:rPr lang="en-US" b="1" dirty="0"/>
              <a:t>Trajectory Balance (TB)</a:t>
            </a:r>
            <a:r>
              <a:rPr lang="en-US" dirty="0"/>
              <a:t> objective with </a:t>
            </a:r>
            <a:r>
              <a:rPr lang="en-US" b="1" dirty="0"/>
              <a:t>Huber Loss</a:t>
            </a:r>
            <a:r>
              <a:rPr lang="en-US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b="1" dirty="0"/>
              <a:t>Rationale</a:t>
            </a:r>
            <a:r>
              <a:rPr lang="en-US" dirty="0"/>
              <a:t>: Huber loss provides inherent gradient clipping, stabilizing training against noisy advantage estimates and preventing the "training collapse" seen in complex combined models.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Refined Learning Dynamics</a:t>
            </a:r>
            <a:r>
              <a:rPr lang="en-US" dirty="0"/>
              <a:t>: Maintains the paper's </a:t>
            </a:r>
            <a:r>
              <a:rPr lang="en-US" b="1" dirty="0"/>
              <a:t>Shared Energy Normalization</a:t>
            </a:r>
            <a:r>
              <a:rPr lang="en-US" dirty="0"/>
              <a:t> to center log-reward distributions while utilizing the more robust Huber loss for the final consistency objective.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3E4B2-0D68-C9E1-368A-14BA2E9FF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558" y="3224338"/>
            <a:ext cx="2813253" cy="894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243E5-008B-5518-EA0F-0676A007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720" y="497625"/>
            <a:ext cx="3353601" cy="122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459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AF33D1-5AEB-081B-7648-9CDFE9EE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E9BC2C-B498-8BBB-2DD7-4110011F46BA}"/>
              </a:ext>
            </a:extLst>
          </p:cNvPr>
          <p:cNvSpPr txBox="1"/>
          <p:nvPr/>
        </p:nvSpPr>
        <p:spPr>
          <a:xfrm>
            <a:off x="563137" y="322714"/>
            <a:ext cx="6099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Enhancements to Heuristic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C37EE-30E7-29A6-CEEB-3D6C746397C9}"/>
              </a:ext>
            </a:extLst>
          </p:cNvPr>
          <p:cNvSpPr txBox="1"/>
          <p:nvPr/>
        </p:nvSpPr>
        <p:spPr>
          <a:xfrm>
            <a:off x="563137" y="1273670"/>
            <a:ext cx="11179097" cy="37888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b="1" dirty="0"/>
              <a:t>Integrating Advanced ACO Variants and Hybrid Solvers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Max-Min Ant System (MMAS) Integration</a:t>
            </a:r>
            <a:r>
              <a:rPr lang="en-US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Advanced the paper's "vanilla" ACO posterior update by implementing </a:t>
            </a:r>
            <a:r>
              <a:rPr lang="en-US" b="1" dirty="0"/>
              <a:t>MMAS</a:t>
            </a:r>
            <a:r>
              <a:rPr lang="en-US" dirty="0"/>
              <a:t> pheromone clamping.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Restricts pheromones to [</a:t>
            </a:r>
            <a:r>
              <a:rPr lang="el-GR" dirty="0">
                <a:effectLst/>
              </a:rPr>
              <a:t>τ</a:t>
            </a:r>
            <a:r>
              <a:rPr lang="en-US" dirty="0">
                <a:effectLst/>
              </a:rPr>
              <a:t>min</a:t>
            </a:r>
            <a:r>
              <a:rPr lang="en-US" dirty="0"/>
              <a:t>​,</a:t>
            </a:r>
            <a:r>
              <a:rPr lang="el-GR" dirty="0">
                <a:effectLst/>
              </a:rPr>
              <a:t>τ</a:t>
            </a:r>
            <a:r>
              <a:rPr lang="en-US" dirty="0">
                <a:effectLst/>
              </a:rPr>
              <a:t>max</a:t>
            </a:r>
            <a:r>
              <a:rPr lang="en-US" dirty="0"/>
              <a:t>​] to ensure a "wise explorer" remains diverse and avoids the stagnation (mode collapse) typical of greedy RL priors.</a:t>
            </a:r>
          </a:p>
          <a:p>
            <a:pPr>
              <a:lnSpc>
                <a:spcPct val="150000"/>
              </a:lnSpc>
            </a:pPr>
            <a:r>
              <a:rPr lang="en-US" b="1" dirty="0"/>
              <a:t>Augmented Local Search (LS) Integration</a:t>
            </a:r>
            <a:r>
              <a:rPr lang="en-US" dirty="0"/>
              <a:t>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Expanded the </a:t>
            </a:r>
            <a:r>
              <a:rPr lang="en-US" b="1" dirty="0"/>
              <a:t>Energy Reshaping</a:t>
            </a:r>
            <a:r>
              <a:rPr lang="en-US" dirty="0"/>
              <a:t> concept: while the paper uses LS to define a convex combination of energies (</a:t>
            </a:r>
            <a:r>
              <a:rPr lang="en-US" dirty="0">
                <a:effectLst/>
              </a:rPr>
              <a:t>E′</a:t>
            </a:r>
            <a:r>
              <a:rPr lang="en-US" dirty="0"/>
              <a:t>) for training, we added a </a:t>
            </a:r>
            <a:r>
              <a:rPr lang="en-US" b="1" dirty="0"/>
              <a:t>Swap/2-opt</a:t>
            </a:r>
            <a:r>
              <a:rPr lang="en-US" dirty="0"/>
              <a:t> operator to the final inference phase.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hybrid approach bridges the gap between global </a:t>
            </a:r>
            <a:r>
              <a:rPr lang="en-US" dirty="0" err="1"/>
              <a:t>GFlowNet</a:t>
            </a:r>
            <a:r>
              <a:rPr lang="en-US" dirty="0"/>
              <a:t> sampling and fine-grained local optimality.</a:t>
            </a:r>
          </a:p>
        </p:txBody>
      </p:sp>
    </p:spTree>
    <p:extLst>
      <p:ext uri="{BB962C8B-B14F-4D97-AF65-F5344CB8AC3E}">
        <p14:creationId xmlns:p14="http://schemas.microsoft.com/office/powerpoint/2010/main" val="3693037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0FD848-CA9A-981F-48A5-16E064BCE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30853A-A665-4069-1B44-DBE8C56C8D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363704"/>
              </p:ext>
            </p:extLst>
          </p:nvPr>
        </p:nvGraphicFramePr>
        <p:xfrm>
          <a:off x="1663390" y="1495904"/>
          <a:ext cx="8865220" cy="4448682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1773044">
                  <a:extLst>
                    <a:ext uri="{9D8B030D-6E8A-4147-A177-3AD203B41FA5}">
                      <a16:colId xmlns:a16="http://schemas.microsoft.com/office/drawing/2014/main" val="2111866021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2681739159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498325713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1171015338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1823252498"/>
                    </a:ext>
                  </a:extLst>
                </a:gridCol>
              </a:tblGrid>
              <a:tr h="35683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Configuration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effectLst/>
                        </a:rPr>
                        <a:t>Metric (Avg Bins)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Gap (%)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effectLst/>
                        </a:rPr>
                        <a:t>Time (s)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Fitness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1705688126"/>
                  </a:ext>
                </a:extLst>
              </a:tr>
              <a:tr h="7092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Baseline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51.84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0%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-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0.87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05286396"/>
                  </a:ext>
                </a:extLst>
              </a:tr>
              <a:tr h="7092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effectLst/>
                        </a:rPr>
                        <a:t>+Cost (Huber Loss)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49.9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-3.74%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~705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0.96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4065614516"/>
                  </a:ext>
                </a:extLst>
              </a:tr>
              <a:tr h="7092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effectLst/>
                        </a:rPr>
                        <a:t>+MMAS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49.9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-3.74%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~706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0.96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964744408"/>
                  </a:ext>
                </a:extLst>
              </a:tr>
              <a:tr h="7092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effectLst/>
                        </a:rPr>
                        <a:t>+Local Search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effectLst/>
                        </a:rPr>
                        <a:t>49.9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 dirty="0">
                          <a:effectLst/>
                        </a:rPr>
                        <a:t>-3.74%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~718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0.98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838215541"/>
                  </a:ext>
                </a:extLst>
              </a:tr>
              <a:tr h="70925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effectLst/>
                        </a:rPr>
                        <a:t>+GatedGCN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59.7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+15.16%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~699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0.79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1169771580"/>
                  </a:ext>
                </a:extLst>
              </a:tr>
              <a:tr h="5455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b="1">
                          <a:effectLst/>
                        </a:rPr>
                        <a:t>Combined All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effectLst/>
                        </a:rPr>
                        <a:t>118.7</a:t>
                      </a:r>
                      <a:endParaRPr lang="en-US" sz="120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+128%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~700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200" dirty="0">
                          <a:effectLst/>
                        </a:rPr>
                        <a:t>0.20</a:t>
                      </a:r>
                      <a:endParaRPr lang="en-US" sz="1200" dirty="0">
                        <a:effectLst/>
                        <a:latin typeface="Google Sans Text"/>
                      </a:endParaRPr>
                    </a:p>
                  </a:txBody>
                  <a:tcPr marL="47297" marR="47297" marT="23649" marB="23649" anchor="ctr"/>
                </a:tc>
                <a:extLst>
                  <a:ext uri="{0D108BD9-81ED-4DB2-BD59-A6C34878D82A}">
                    <a16:rowId xmlns:a16="http://schemas.microsoft.com/office/drawing/2014/main" val="29775226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EEFCEA-4CDB-A039-2CD5-C146090415C4}"/>
              </a:ext>
            </a:extLst>
          </p:cNvPr>
          <p:cNvSpPr txBox="1"/>
          <p:nvPr/>
        </p:nvSpPr>
        <p:spPr>
          <a:xfrm>
            <a:off x="529684" y="350634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Bin Packing Problem (BPP120) Results</a:t>
            </a:r>
          </a:p>
          <a:p>
            <a:pPr>
              <a:buNone/>
            </a:pPr>
            <a:r>
              <a:rPr lang="en-US" b="1" dirty="0"/>
              <a:t>Setup:</a:t>
            </a:r>
            <a:r>
              <a:rPr lang="en-US" dirty="0"/>
              <a:t> </a:t>
            </a:r>
            <a:r>
              <a:rPr lang="en-US" dirty="0">
                <a:effectLst/>
              </a:rPr>
              <a:t>N</a:t>
            </a:r>
            <a:r>
              <a:rPr lang="en-US" dirty="0"/>
              <a:t>=120 items, </a:t>
            </a:r>
            <a:r>
              <a:rPr lang="en-US" dirty="0">
                <a:effectLst/>
              </a:rPr>
              <a:t>U</a:t>
            </a:r>
            <a:r>
              <a:rPr lang="en-US" dirty="0"/>
              <a:t>[20,100] size, Capacity 150.</a:t>
            </a:r>
          </a:p>
        </p:txBody>
      </p:sp>
    </p:spTree>
    <p:extLst>
      <p:ext uri="{BB962C8B-B14F-4D97-AF65-F5344CB8AC3E}">
        <p14:creationId xmlns:p14="http://schemas.microsoft.com/office/powerpoint/2010/main" val="231326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86D16-5352-1516-C192-ED1D76EF7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F260D93-AA76-DA88-2C95-A8A2EC0A55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144325"/>
              </p:ext>
            </p:extLst>
          </p:nvPr>
        </p:nvGraphicFramePr>
        <p:xfrm>
          <a:off x="838200" y="1308274"/>
          <a:ext cx="7886700" cy="18288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2180536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2299681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254285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Method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Objective (Length)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Gap (%)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88559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Baseline (Paper)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10.75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0.29%</a:t>
                      </a:r>
                      <a:endParaRPr lang="en-US" dirty="0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147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+Cost / +MMAS / +LS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effectLst/>
                        </a:rPr>
                        <a:t>10.74</a:t>
                      </a:r>
                      <a:endParaRPr lang="en-US" dirty="0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effectLst/>
                        </a:rPr>
                        <a:t>0.15%</a:t>
                      </a:r>
                      <a:endParaRPr lang="en-US" dirty="0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1515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+Architecture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10.77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0.50%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2061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Combined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&gt;12.0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&gt;10%</a:t>
                      </a:r>
                      <a:endParaRPr lang="en-US" dirty="0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634646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978E83-A4A5-3ECB-1824-168D519232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1398112"/>
              </p:ext>
            </p:extLst>
          </p:nvPr>
        </p:nvGraphicFramePr>
        <p:xfrm>
          <a:off x="838200" y="4333600"/>
          <a:ext cx="7886700" cy="182880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049795802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90977381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41818787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Method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Objective (Length)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Gap (%)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12324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Baseline (Paper)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16.80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1.56%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720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+Cost / +MMAS / +LS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effectLst/>
                        </a:rPr>
                        <a:t>16.77</a:t>
                      </a:r>
                      <a:endParaRPr lang="en-US" dirty="0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>
                          <a:effectLst/>
                        </a:rPr>
                        <a:t>1.3 %</a:t>
                      </a:r>
                      <a:endParaRPr lang="en-US" dirty="0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87014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+Architecture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16.87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2.00%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34323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>
                          <a:effectLst/>
                        </a:rPr>
                        <a:t>Combined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>
                          <a:effectLst/>
                        </a:rPr>
                        <a:t>&gt;20.0</a:t>
                      </a:r>
                      <a:endParaRPr lang="en-US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>
                          <a:effectLst/>
                        </a:rPr>
                        <a:t>&gt;20%</a:t>
                      </a:r>
                      <a:endParaRPr lang="en-US" dirty="0">
                        <a:effectLst/>
                        <a:latin typeface="Google Sans Tex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943039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5CACA1B-3407-80FC-195E-6B09C86080C8}"/>
              </a:ext>
            </a:extLst>
          </p:cNvPr>
          <p:cNvSpPr txBox="1"/>
          <p:nvPr/>
        </p:nvSpPr>
        <p:spPr>
          <a:xfrm>
            <a:off x="838200" y="467993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Traveling Salesman Problem (TSP200) Estimates</a:t>
            </a:r>
          </a:p>
          <a:p>
            <a:pPr>
              <a:buNone/>
            </a:pPr>
            <a:r>
              <a:rPr lang="en-US" b="1" dirty="0"/>
              <a:t>Setup:</a:t>
            </a:r>
            <a:r>
              <a:rPr lang="en-US" dirty="0"/>
              <a:t> 200 nodes, </a:t>
            </a:r>
            <a:r>
              <a:rPr lang="en-US" dirty="0">
                <a:effectLst/>
              </a:rPr>
              <a:t>U</a:t>
            </a:r>
            <a:r>
              <a:rPr lang="en-US" dirty="0"/>
              <a:t>[0,1]</a:t>
            </a:r>
            <a:r>
              <a:rPr lang="en-US" dirty="0">
                <a:effectLst/>
              </a:rPr>
              <a:t>2</a:t>
            </a:r>
            <a:r>
              <a:rPr lang="en-US" dirty="0"/>
              <a:t> coordinates.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87813-8023-B7BB-7D52-473A4BDBC287}"/>
              </a:ext>
            </a:extLst>
          </p:cNvPr>
          <p:cNvSpPr txBox="1"/>
          <p:nvPr/>
        </p:nvSpPr>
        <p:spPr>
          <a:xfrm>
            <a:off x="838200" y="3429000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Traveling Salesman Problem (TSP500) Estimates</a:t>
            </a:r>
          </a:p>
          <a:p>
            <a:pPr>
              <a:buNone/>
            </a:pPr>
            <a:r>
              <a:rPr lang="en-US" b="1" dirty="0"/>
              <a:t>Setup:</a:t>
            </a:r>
            <a:r>
              <a:rPr lang="en-US" dirty="0"/>
              <a:t> 500 nodes, Large-scale routing.</a:t>
            </a:r>
          </a:p>
        </p:txBody>
      </p:sp>
    </p:spTree>
    <p:extLst>
      <p:ext uri="{BB962C8B-B14F-4D97-AF65-F5344CB8AC3E}">
        <p14:creationId xmlns:p14="http://schemas.microsoft.com/office/powerpoint/2010/main" val="132957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2373E4-8D52-CAEE-9ADC-F9F04C930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28" y="78377"/>
            <a:ext cx="11168743" cy="670124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AB132-C3B4-E42B-4776-5DADC307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186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B955FD-5048-21BA-B3C1-47B89A28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14" y="222068"/>
            <a:ext cx="10689772" cy="64138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ACBC1-F915-846C-CB61-1A71A5E3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46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86293-9C86-A69F-59FF-F73C37079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31"/>
            <a:ext cx="12318124" cy="68752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C2DD04-6752-274A-0581-F98A5AEE4CF9}"/>
              </a:ext>
            </a:extLst>
          </p:cNvPr>
          <p:cNvSpPr/>
          <p:nvPr/>
        </p:nvSpPr>
        <p:spPr>
          <a:xfrm>
            <a:off x="11319641" y="6621517"/>
            <a:ext cx="966952" cy="236483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3909E9-BE8D-594C-46DF-6729117F6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3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615540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D528A-C78B-F2B9-00DD-E283468E0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872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024B11-E9D1-6DCE-7D52-81B51FE271D8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3F6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2DBA54-1EC2-BF0E-C2E4-8BA09AFA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4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678585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12DC4A-DC75-5579-8436-B2FD85373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873"/>
            <a:ext cx="12239629" cy="68314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C49165-7935-AF78-5640-FD00BE1B8A22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40901C-A18C-DCDB-6D9B-14E16FC1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5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585268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EA668-3EDE-7F75-3052-FCC28582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F6D55D-79C3-DF68-1555-5FCE1A11484C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598C9F-E018-47CB-4C81-D0A9B98F9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6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306116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99C07-EED1-3861-1E26-F50B98A44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A68636F-FCAF-7CD8-0EAB-83DFB03FD676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415F2C-E39C-0C3B-BB40-E1B2AB56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7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393224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98B79-41DD-E8C4-1F68-9FE943232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81"/>
            <a:ext cx="12192000" cy="6804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23DD642-9752-0106-BDE4-4F966AE95182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68C3F5-0A4B-32D3-C42F-50A6516B2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8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2379106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A16E3-A770-285C-9D86-93B5A1EAC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581"/>
            <a:ext cx="12191999" cy="68048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D988F2F-A4CF-50CC-5BB4-907C6AC3DF51}"/>
              </a:ext>
            </a:extLst>
          </p:cNvPr>
          <p:cNvSpPr/>
          <p:nvPr/>
        </p:nvSpPr>
        <p:spPr>
          <a:xfrm>
            <a:off x="11193517" y="6547945"/>
            <a:ext cx="1093076" cy="310055"/>
          </a:xfrm>
          <a:prstGeom prst="rect">
            <a:avLst/>
          </a:prstGeom>
          <a:solidFill>
            <a:srgbClr val="F6F4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175BAD-26FB-FD0F-50BB-1BD4B0E20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9A24B-8C9D-2F48-B5AD-639598A38466}" type="slidenum">
              <a:rPr lang="en-US" smtClean="0"/>
              <a:t>9</a:t>
            </a:fld>
            <a:r>
              <a:rPr lang="en-US" dirty="0"/>
              <a:t>/21</a:t>
            </a:r>
          </a:p>
        </p:txBody>
      </p:sp>
    </p:spTree>
    <p:extLst>
      <p:ext uri="{BB962C8B-B14F-4D97-AF65-F5344CB8AC3E}">
        <p14:creationId xmlns:p14="http://schemas.microsoft.com/office/powerpoint/2010/main" val="153668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504</Words>
  <Application>Microsoft Macintosh PowerPoint</Application>
  <PresentationFormat>Widescreen</PresentationFormat>
  <Paragraphs>117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Google Sans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Javad Najafi</dc:creator>
  <cp:lastModifiedBy>Mohammad Javad Najafi</cp:lastModifiedBy>
  <cp:revision>7</cp:revision>
  <dcterms:created xsi:type="dcterms:W3CDTF">2025-12-20T13:57:35Z</dcterms:created>
  <dcterms:modified xsi:type="dcterms:W3CDTF">2025-12-27T18:10:27Z</dcterms:modified>
</cp:coreProperties>
</file>